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3" r:id="rId4"/>
    <p:sldId id="258" r:id="rId5"/>
    <p:sldId id="259" r:id="rId6"/>
    <p:sldId id="262" r:id="rId7"/>
    <p:sldId id="263" r:id="rId8"/>
    <p:sldId id="270" r:id="rId9"/>
    <p:sldId id="271" r:id="rId10"/>
    <p:sldId id="274" r:id="rId11"/>
    <p:sldId id="275" r:id="rId12"/>
    <p:sldId id="284" r:id="rId13"/>
    <p:sldId id="272" r:id="rId14"/>
    <p:sldId id="273" r:id="rId15"/>
    <p:sldId id="276" r:id="rId16"/>
    <p:sldId id="278" r:id="rId17"/>
    <p:sldId id="281" r:id="rId18"/>
    <p:sldId id="266" r:id="rId19"/>
    <p:sldId id="280" r:id="rId20"/>
    <p:sldId id="279" r:id="rId21"/>
    <p:sldId id="269" r:id="rId22"/>
    <p:sldId id="267" r:id="rId23"/>
    <p:sldId id="282" r:id="rId24"/>
    <p:sldId id="268" r:id="rId25"/>
    <p:sldId id="277" r:id="rId26"/>
    <p:sldId id="260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C8B5D-7E93-82AA-CB9C-EDC6B59CA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48E370-D772-2788-D0F7-C9112E2B0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50DA74-FB06-62A0-4130-B70363F7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2B7349-D0BC-430A-CDCC-BE7BF126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3EF0A4-FEDD-1F57-1B79-C98F6691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087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D9120-AA4F-D163-08A2-69A4688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910A55-D2DA-F44B-70EE-DCB8BCA2B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727528-3619-92A2-2CEE-D288DB656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BF8D1-E064-E3F9-D8A6-11CDDCCA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A60384-90D2-6FF7-06FE-E7F0F8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146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2D7E4-7F3C-405E-C039-55C5BF1D7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7BBD0C-91F2-D714-7B01-34C8466C4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17E08A-EA41-8A4A-D321-62CC7A82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3E1260-5D3F-66D5-1574-50CA8593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423318-B825-69FD-09CA-24F4A4F0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3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C8346-705F-D7D1-F8A8-A66273A8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269A53-0434-C180-80E3-3B84ED00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B5476E-3BB2-63DF-EB72-4821A12E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6BDC0-8848-7120-E40E-D7EA1637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8A32CD-20E6-84A6-F0A2-3D1FD02A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776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5BD7E-C473-D2AC-323C-285210D4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9BD383-C586-6647-F60A-62BC0B40C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AD66B7-16D7-9914-99B3-7AAD2A6C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69586-AB87-E025-6FE2-088F772AC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FD0FF8-C0C8-7149-9EDC-FF700622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022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70230-0A9B-F4A7-CBA6-7462FF17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CEA018-FB19-0B41-FF82-F62C5EAB4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80AEAA-DB1B-06DA-75E0-2C9EE6AA6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EB7F78-D249-6FA4-BE96-8565005F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484153-11B5-F05A-C2C5-9AFE3177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399047-9569-26B9-80DE-AA1EECCE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738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EA778-2C1B-7078-820C-AB84B659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BA63B-8F2F-10D7-6928-88A85F7A9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2F5A58-C240-CC3F-9773-44A13E1C3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3ED663-3514-CCC6-9DBD-22DB2FC85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5B572FB-0E36-110E-7CDC-01B6C0453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5C84E1-502F-C0BC-B34B-EDEB9C03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D93E11-988D-8851-8F8C-2A1E955D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9F3C7BB-0274-7970-8BA6-EC058515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359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88A96-AEC8-F02E-8F3B-05F704AB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CAAE24-010F-03F0-C615-76C9E0E6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35F9BC-462E-D8C7-1749-19C5E030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80954-A51A-DFF9-B8AA-86ED9E91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235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8A3E3-BCAD-B7B0-5325-EFA1602D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097746-EC5F-1786-D66D-C06F8FD5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9255E6-55DD-10B7-64AE-2DC763C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605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B65DE-17F1-1BB0-17D8-4F824D84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1C9979-2909-FE03-91EF-33FD4919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4596AB-E880-9809-D569-C4C1BB923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D5DCCD-3795-0B7A-5B39-3CC4A19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DB4FC3-08DB-FD12-6119-C2A06A06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D2050A-A643-55FF-93F3-E3A54550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55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25AF0-3675-4B7C-02D5-D196475F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24F398-347E-1396-4309-6934304F2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91A630-C580-4E7E-DE59-A1F5D4C56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A389E0-56CE-A4BA-75D5-B46413A0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BD1E21-9EB0-281B-CFE8-71ED9793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55D2DC-47F0-5CEB-81E0-E984179B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67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6ECE75-2FA3-0D06-F4A0-41E5113E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34C9C-893A-F9C6-44E5-304FFEDF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6ED0D4-A18F-EC5C-C341-44E4FD18C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9BA713-8062-4EF7-8820-87EE93BC6374}" type="datetimeFigureOut">
              <a:rPr lang="es-CO" smtClean="0"/>
              <a:t>30/11/2024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D0BAB7-2530-1944-C50B-413296828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1F1860-A7BA-24AA-5FF8-17342100E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47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../output_video_Final_conFiltro.mp4" TargetMode="External"/><Relationship Id="rId2" Type="http://schemas.openxmlformats.org/officeDocument/2006/relationships/hyperlink" Target="../../output_video_Final_sinFiltro.avi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../../Imagen_Clase_Vision_por_computador_2024_1.jpg" TargetMode="External"/><Relationship Id="rId4" Type="http://schemas.openxmlformats.org/officeDocument/2006/relationships/hyperlink" Target="../../input_image.jp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es/scholar?hl=es&amp;as_sdt=0%2C5&amp;q=reconocimiento+facial&amp;btnG=&amp;oq=reconocimiento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90EB3-B0F2-8C13-72AF-A65879D91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8135D0-6C15-703F-0CD9-8DFBAFEEE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 descr="Imagen que contiene pasto, verde, firmar, campo&#10;&#10;Descripción generada automáticamente">
            <a:extLst>
              <a:ext uri="{FF2B5EF4-FFF2-40B4-BE49-F238E27FC236}">
                <a16:creationId xmlns:a16="http://schemas.microsoft.com/office/drawing/2014/main" id="{729E98FC-D2D9-10A5-561D-CC13CEB2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00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F1E1C-C6BB-54C0-E4AD-C4FDAB85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MODELO IMPLEMENTADO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326CE4-AB92-94F9-AFF9-FEAEC29A12D4}"/>
              </a:ext>
            </a:extLst>
          </p:cNvPr>
          <p:cNvSpPr txBox="1"/>
          <p:nvPr/>
        </p:nvSpPr>
        <p:spPr>
          <a:xfrm>
            <a:off x="354564" y="1296956"/>
            <a:ext cx="4655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Primera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16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FFE2F7-368B-B6DA-4B8F-D6F609AAF0FC}"/>
              </a:ext>
            </a:extLst>
          </p:cNvPr>
          <p:cNvSpPr txBox="1"/>
          <p:nvPr/>
        </p:nvSpPr>
        <p:spPr>
          <a:xfrm>
            <a:off x="354554" y="1967723"/>
            <a:ext cx="4655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Segunda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32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883AF7-9BDC-359A-AED2-12FBAD045D64}"/>
              </a:ext>
            </a:extLst>
          </p:cNvPr>
          <p:cNvSpPr txBox="1"/>
          <p:nvPr/>
        </p:nvSpPr>
        <p:spPr>
          <a:xfrm>
            <a:off x="354554" y="2634140"/>
            <a:ext cx="4655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Tercera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64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F6BE113-8AAF-9681-026F-1F35C13A45DB}"/>
              </a:ext>
            </a:extLst>
          </p:cNvPr>
          <p:cNvSpPr txBox="1"/>
          <p:nvPr/>
        </p:nvSpPr>
        <p:spPr>
          <a:xfrm>
            <a:off x="354554" y="3359726"/>
            <a:ext cx="4655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Cuarta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128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094075C-B364-B964-9622-8F284204E81C}"/>
              </a:ext>
            </a:extLst>
          </p:cNvPr>
          <p:cNvSpPr txBox="1"/>
          <p:nvPr/>
        </p:nvSpPr>
        <p:spPr>
          <a:xfrm>
            <a:off x="354554" y="4063345"/>
            <a:ext cx="4655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Quinta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256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5A1C89-0D06-C4A9-8076-C366DD9B8AB0}"/>
              </a:ext>
            </a:extLst>
          </p:cNvPr>
          <p:cNvSpPr txBox="1"/>
          <p:nvPr/>
        </p:nvSpPr>
        <p:spPr>
          <a:xfrm>
            <a:off x="354554" y="4807264"/>
            <a:ext cx="4655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Capas </a:t>
            </a:r>
            <a:r>
              <a:rPr kumimoji="0" lang="es-CO" altLang="es-CO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Flatten</a:t>
            </a: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Densa: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Flatten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aplanar la salida de las capas convolucionales.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 Densa con 512 unidades.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31C8135-F29E-E51B-9248-B4B0EE538797}"/>
              </a:ext>
            </a:extLst>
          </p:cNvPr>
          <p:cNvSpPr txBox="1"/>
          <p:nvPr/>
        </p:nvSpPr>
        <p:spPr>
          <a:xfrm>
            <a:off x="354554" y="5409524"/>
            <a:ext cx="4655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 de Salida: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 Densa con 1 unidad.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Sigmoide.</a:t>
            </a:r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BA10FE68-6B2B-50BE-67B5-B38D6EFD9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0653">
            <a:off x="7921521" y="-346150"/>
            <a:ext cx="1549467" cy="76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160F5-04EF-71D2-CCCB-21FCE4FF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ENTRENAMIENTO DEL MODELO SELECCIONADO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7A098F5-5872-FAD0-36ED-37A28E2C89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4379" y="1721657"/>
            <a:ext cx="8875036" cy="3414685"/>
          </a:xfrm>
        </p:spPr>
      </p:pic>
    </p:spTree>
    <p:extLst>
      <p:ext uri="{BB962C8B-B14F-4D97-AF65-F5344CB8AC3E}">
        <p14:creationId xmlns:p14="http://schemas.microsoft.com/office/powerpoint/2010/main" val="1830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D94D8-7993-2EB4-C8F1-EC2770F2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A284A-E493-592A-860C-A51BAD47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ENTRENAMIENTO DEL MODELO SELECCIONADO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D51F1A8-6B03-AC25-2C83-5D798785B5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4379" y="1721657"/>
            <a:ext cx="8875036" cy="3414685"/>
          </a:xfrm>
        </p:spPr>
      </p:pic>
    </p:spTree>
    <p:extLst>
      <p:ext uri="{BB962C8B-B14F-4D97-AF65-F5344CB8AC3E}">
        <p14:creationId xmlns:p14="http://schemas.microsoft.com/office/powerpoint/2010/main" val="15661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8C5BB-1361-CD65-D1BC-CBA9D91C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0" i="0" dirty="0">
                <a:solidFill>
                  <a:srgbClr val="343A4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Entrenamiento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54B5D5-BDD5-9B90-7C7A-271351C2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7" y="1445044"/>
            <a:ext cx="6368634" cy="52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7D68A-71CE-7501-AC70-A2A805CB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Clasificador por etapas</a:t>
            </a:r>
            <a:endParaRPr lang="es-C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60C8FA-A5E6-EB22-7C0A-FFE52F7F642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690688"/>
            <a:ext cx="763905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11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66AA3-9258-F1BF-48B3-B1022158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  Cascada atencional   Ventana de 24x24</a:t>
            </a:r>
            <a:endParaRPr lang="es-C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0DB9CA-675B-6633-660C-6EECA93F637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9204" y="1825625"/>
            <a:ext cx="3879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AF138B5-1C4D-F96D-3B3A-70EB9597A6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s-E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Ahora viene la parte en cascada. El subconjunto de las 6000 características se ejecutará nuevamente en las imágenes de entrenamiento para detectar si hay un rasgo facial presente o no. Ahora los autores han tomado un tamaño de ventana estándar de 24x24 dentro del cual se ejecutará la detección de características.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879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E5159-CFB4-CB9E-6489-535AE0AD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Diagrama </a:t>
            </a:r>
            <a:endParaRPr lang="es-CO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C974915-4C15-D7C9-3F9D-A717F5A031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1" y="1308132"/>
            <a:ext cx="9221756" cy="5624826"/>
          </a:xfrm>
        </p:spPr>
      </p:pic>
    </p:spTree>
    <p:extLst>
      <p:ext uri="{BB962C8B-B14F-4D97-AF65-F5344CB8AC3E}">
        <p14:creationId xmlns:p14="http://schemas.microsoft.com/office/powerpoint/2010/main" val="2917989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A66C89C-5C13-CAF6-1DDE-996BC811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Cascada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828CFD-5CA0-8A72-D9E0-E88E28B191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2618"/>
            <a:ext cx="10515600" cy="381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35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DAB45CB-2F5A-379F-9A9F-9332A27B8251}"/>
              </a:ext>
            </a:extLst>
          </p:cNvPr>
          <p:cNvSpPr txBox="1">
            <a:spLocks/>
          </p:cNvSpPr>
          <p:nvPr/>
        </p:nvSpPr>
        <p:spPr>
          <a:xfrm>
            <a:off x="838200" y="85749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SOLUCIÓN PROPUESTA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E4CBBDF-2D7D-AF25-5DAC-BDCD8D63BC00}"/>
              </a:ext>
            </a:extLst>
          </p:cNvPr>
          <p:cNvSpPr txBox="1">
            <a:spLocks/>
          </p:cNvSpPr>
          <p:nvPr/>
        </p:nvSpPr>
        <p:spPr>
          <a:xfrm>
            <a:off x="838200" y="231799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Para desarrollar nuestro sistema de reconocimiento facial, utilizaremos las siguientes librerías:</a:t>
            </a:r>
          </a:p>
          <a:p>
            <a:r>
              <a:rPr lang="es-ES" sz="2000" dirty="0"/>
              <a:t>OpenCV (Open </a:t>
            </a:r>
            <a:r>
              <a:rPr lang="es-ES" sz="2000" dirty="0" err="1"/>
              <a:t>Source</a:t>
            </a:r>
            <a:r>
              <a:rPr lang="es-ES" sz="2000" dirty="0"/>
              <a:t> </a:t>
            </a:r>
            <a:r>
              <a:rPr lang="es-ES" sz="2000" dirty="0" err="1"/>
              <a:t>Computer</a:t>
            </a:r>
            <a:r>
              <a:rPr lang="es-ES" sz="2000" dirty="0"/>
              <a:t> </a:t>
            </a:r>
            <a:r>
              <a:rPr lang="es-ES" sz="2000" dirty="0" err="1"/>
              <a:t>Vision</a:t>
            </a:r>
            <a:r>
              <a:rPr lang="es-ES" sz="2000" dirty="0"/>
              <a:t> Library)</a:t>
            </a:r>
          </a:p>
          <a:p>
            <a:r>
              <a:rPr lang="es-ES" sz="2000" dirty="0" err="1"/>
              <a:t>dlib</a:t>
            </a:r>
            <a:r>
              <a:rPr lang="es-ES" sz="2000" dirty="0"/>
              <a:t>: Una biblioteca de aprendizaje automático y visión por computadora que incluye herramientas para la detección y el reconocimiento facial, así como para la alineación de rostros y la estimación de puntos clave faciales.</a:t>
            </a:r>
          </a:p>
          <a:p>
            <a:r>
              <a:rPr lang="es-ES" sz="2000" dirty="0" err="1"/>
              <a:t>face_recognition</a:t>
            </a:r>
            <a:r>
              <a:rPr lang="es-ES" sz="2000" dirty="0"/>
              <a:t>: Una biblioteca de Python que utiliza </a:t>
            </a:r>
            <a:r>
              <a:rPr lang="es-ES" sz="2000" dirty="0" err="1"/>
              <a:t>dlib</a:t>
            </a:r>
            <a:r>
              <a:rPr lang="es-ES" sz="2000" dirty="0"/>
              <a:t> y otras herramientas para proporcionar una interfaz sencilla para el reconocimiento facial. Permite la detección y el reconocimiento de caras en imágenes y videos, así como la comparación de caras para la identificación de personas.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1094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FD80EB-AD7D-C83F-9FB3-C6CDD45F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Histograma orientado a gradientes(HOG)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F65DB0-9692-E610-CB07-4CC77C04812F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" y="1690688"/>
            <a:ext cx="9191625" cy="515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28C11EF-B82D-F031-0C7C-29CBC405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300288"/>
            <a:ext cx="18288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7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3969F99-744B-2505-B1BD-5A0A99DB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87708"/>
            <a:ext cx="10515600" cy="2852737"/>
          </a:xfrm>
        </p:spPr>
        <p:txBody>
          <a:bodyPr anchor="b">
            <a:normAutofit/>
          </a:bodyPr>
          <a:lstStyle/>
          <a:p>
            <a:pPr algn="ctr"/>
            <a:r>
              <a:rPr lang="es-ES" dirty="0"/>
              <a:t>Desarrollo de un Sistema de Clasificación Automática para la Detección de Grietas en Concreto mediante Técnicas de Visión por Computadora e Inteligencia Artificial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90C1205-ECFE-B5DF-8032-A8204B616E80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Daniel Francisco Calderón Lebro</a:t>
            </a:r>
          </a:p>
          <a:p>
            <a:r>
              <a:rPr lang="es-CO" dirty="0"/>
              <a:t>Politécnico Jaime Isaza Cadavid </a:t>
            </a:r>
          </a:p>
          <a:p>
            <a:r>
              <a:rPr lang="es-CO" dirty="0"/>
              <a:t>Facultad de Ingeniería</a:t>
            </a:r>
          </a:p>
        </p:txBody>
      </p:sp>
    </p:spTree>
    <p:extLst>
      <p:ext uri="{BB962C8B-B14F-4D97-AF65-F5344CB8AC3E}">
        <p14:creationId xmlns:p14="http://schemas.microsoft.com/office/powerpoint/2010/main" val="145994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27D90-8948-B24B-104F-C8E6745C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Reconocimiento y validación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D6145C-D745-14EF-0566-AC7407FA7B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0" y="1352938"/>
            <a:ext cx="5684430" cy="395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FCF117-CC37-6585-0F4B-052445F4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54" y="1352938"/>
            <a:ext cx="4486807" cy="38698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C7C663C-DB0E-9D1E-5714-89D0355B60B2}"/>
              </a:ext>
            </a:extLst>
          </p:cNvPr>
          <p:cNvSpPr txBox="1"/>
          <p:nvPr/>
        </p:nvSpPr>
        <p:spPr>
          <a:xfrm>
            <a:off x="8283663" y="843240"/>
            <a:ext cx="21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128 Características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1407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77B80CF-F5A6-6561-B5AB-EDC5AC2AF36F}"/>
              </a:ext>
            </a:extLst>
          </p:cNvPr>
          <p:cNvSpPr txBox="1">
            <a:spLocks/>
          </p:cNvSpPr>
          <p:nvPr/>
        </p:nvSpPr>
        <p:spPr>
          <a:xfrm>
            <a:off x="838200" y="7449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953A842-56DF-7753-F13C-6E8C708A2A64}"/>
              </a:ext>
            </a:extLst>
          </p:cNvPr>
          <p:cNvSpPr txBox="1">
            <a:spLocks/>
          </p:cNvSpPr>
          <p:nvPr/>
        </p:nvSpPr>
        <p:spPr>
          <a:xfrm>
            <a:off x="838200" y="14077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349346-B638-EB73-617D-7E60E0EE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81" y="1258899"/>
            <a:ext cx="12127017" cy="6477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EB3AD6-924D-40E7-A0B0-14F2EF56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81" y="678546"/>
            <a:ext cx="12174649" cy="4286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262CC6D-165F-678D-D3AB-131AEC194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61" y="5304568"/>
            <a:ext cx="9236000" cy="13519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001FB52-C762-7B52-3BAA-A8CD06230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5268"/>
            <a:ext cx="12192000" cy="68522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BE04514-BBD4-AEE6-AAB8-B0D289BAB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5" y="2650493"/>
            <a:ext cx="5173386" cy="292356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087B6B-533F-C35D-1A27-F2899236A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227" y="2650492"/>
            <a:ext cx="5299918" cy="29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0785A-ED14-F2D4-D797-23D515E642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B28769-6EC4-2B2C-B18B-57CA162936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>
                <a:hlinkClick r:id="rId2" action="ppaction://hlinkfile"/>
              </a:rPr>
              <a:t>..\..\output_video_Final_sinFiltro.avi</a:t>
            </a:r>
            <a:endParaRPr lang="es-CO" dirty="0"/>
          </a:p>
          <a:p>
            <a:r>
              <a:rPr lang="es-CO" dirty="0">
                <a:hlinkClick r:id="rId3" action="ppaction://hlinkfile"/>
              </a:rPr>
              <a:t>..\..\output_video_Final_conFiltro.mp4</a:t>
            </a:r>
            <a:endParaRPr lang="es-CO" dirty="0"/>
          </a:p>
          <a:p>
            <a:r>
              <a:rPr lang="es-CO" dirty="0">
                <a:hlinkClick r:id="rId4" action="ppaction://hlinkfile"/>
              </a:rPr>
              <a:t>..\..\input_image.jpg</a:t>
            </a:r>
            <a:endParaRPr lang="es-CO" dirty="0"/>
          </a:p>
          <a:p>
            <a:r>
              <a:rPr lang="es-ES" dirty="0">
                <a:hlinkClick r:id="rId5" action="ppaction://hlinkfile"/>
              </a:rPr>
              <a:t>..\..\Imagen_Clase_Vision_por_computador_2024_1.jpg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1313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0785A-ED14-F2D4-D797-23D515E642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CONCLUSIONES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B28769-6EC4-2B2C-B18B-57CA162936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La implementación de un sistema de reconocimiento facial utilizando Python y OpenCV ofrece una solución versátil y eficaz para identificar personas a partir de características faciales únicas.</a:t>
            </a:r>
          </a:p>
          <a:p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La combinación de algoritmos avanzados de procesamiento de imágenes, técnicas de aprendizaje automático y el uso de bibliotecas como OpenCV, 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dlib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face_recognition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 permite desarrollar sistemas robustos y precisos de reconocimiento facial</a:t>
            </a:r>
          </a:p>
          <a:p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El reconocimiento facial es una tecnología prometedora con aplicaciones en una variedad de campos, incluyendo seguridad, comercio electrónico y personalización de experiencias en línea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065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25631-7EEB-E704-9BBE-56A7C2B14654}"/>
              </a:ext>
            </a:extLst>
          </p:cNvPr>
          <p:cNvSpPr txBox="1">
            <a:spLocks/>
          </p:cNvSpPr>
          <p:nvPr/>
        </p:nvSpPr>
        <p:spPr>
          <a:xfrm>
            <a:off x="838200" y="78141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REFERENCIAS BIBLIOGRÁFICAS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175C1F-4D7D-24E8-7260-025889DA578B}"/>
              </a:ext>
            </a:extLst>
          </p:cNvPr>
          <p:cNvSpPr txBox="1">
            <a:spLocks/>
          </p:cNvSpPr>
          <p:nvPr/>
        </p:nvSpPr>
        <p:spPr>
          <a:xfrm>
            <a:off x="838200" y="2106979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Espinoza Olguín, D. E. (2015). Reconocimiento facial.</a:t>
            </a:r>
          </a:p>
          <a:p>
            <a:r>
              <a:rPr lang="es-E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Moreano, J. A. C., </a:t>
            </a:r>
            <a:r>
              <a:rPr lang="es-E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Pulloquinga</a:t>
            </a:r>
            <a:r>
              <a:rPr lang="es-E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H. M., </a:t>
            </a:r>
            <a:r>
              <a:rPr lang="es-E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Lagla</a:t>
            </a:r>
            <a:r>
              <a:rPr lang="es-E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A. F., </a:t>
            </a:r>
            <a:r>
              <a:rPr lang="es-E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Chisag</a:t>
            </a:r>
            <a:r>
              <a:rPr lang="es-E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C. C., &amp; Pico, O. A. G. (2017). Reconocimiento facial con base en imágenes. </a:t>
            </a:r>
            <a:r>
              <a:rPr lang="es-E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Revista Boletín </a:t>
            </a:r>
            <a:r>
              <a:rPr lang="es-E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Redipe</a:t>
            </a:r>
            <a:r>
              <a:rPr lang="es-E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s-E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es-E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143-151.</a:t>
            </a:r>
            <a:endParaRPr lang="es-ES" sz="1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https://scholar.google.es/scholar?hl=es&amp;as_sdt=0%2C5&amp;q=reconocimiento+facial&amp;btnG=&amp;oq=reconocimiento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marL="0" indent="0"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5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E5BAABC-F4B9-5325-F613-995C17B32A39}"/>
              </a:ext>
            </a:extLst>
          </p:cNvPr>
          <p:cNvSpPr/>
          <p:nvPr/>
        </p:nvSpPr>
        <p:spPr>
          <a:xfrm>
            <a:off x="1914066" y="2799383"/>
            <a:ext cx="83638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Gracias por la atención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0169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plicación&#10;&#10;Descripción generada automáticamente con confianza media">
            <a:extLst>
              <a:ext uri="{FF2B5EF4-FFF2-40B4-BE49-F238E27FC236}">
                <a16:creationId xmlns:a16="http://schemas.microsoft.com/office/drawing/2014/main" id="{2286F002-6CC1-7A56-248C-930E23B9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5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4D17C08-9DE6-FAC1-188C-3A1B99A6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1" y="1885064"/>
            <a:ext cx="2932500" cy="1873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CONTEXTO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96D5ED9-523E-9106-9B72-215CE110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96" y="903847"/>
            <a:ext cx="6685821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0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B2C60EF-54A9-1CDB-A0A3-19036A06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86" y="632411"/>
            <a:ext cx="10515600" cy="1325563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79321187-A85F-30A2-B7F3-717635311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5486" y="1586474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s-CO" dirty="0"/>
              <a:t>INTRODUCCIÓN</a:t>
            </a:r>
          </a:p>
          <a:p>
            <a:r>
              <a:rPr lang="es-CO" dirty="0"/>
              <a:t>BASE DE DATOS</a:t>
            </a:r>
          </a:p>
          <a:p>
            <a:r>
              <a:rPr lang="es-CO" dirty="0"/>
              <a:t>SUSTENTACION MODELO</a:t>
            </a:r>
          </a:p>
          <a:p>
            <a:r>
              <a:rPr lang="es-ES" dirty="0"/>
              <a:t>ENTRENAMIENTO DEL MODELO SELECCIONADO</a:t>
            </a:r>
          </a:p>
          <a:p>
            <a:r>
              <a:rPr lang="es-CO" dirty="0"/>
              <a:t>VALIDACION DEL MODELO</a:t>
            </a:r>
          </a:p>
          <a:p>
            <a:r>
              <a:rPr lang="es-CO" dirty="0"/>
              <a:t>RESULTADOS</a:t>
            </a:r>
          </a:p>
          <a:p>
            <a:r>
              <a:rPr lang="es-CO" dirty="0"/>
              <a:t>CONCLUSIONES</a:t>
            </a:r>
          </a:p>
          <a:p>
            <a:r>
              <a:rPr lang="es-CO" dirty="0"/>
              <a:t>BIBLIOGRAFÍA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6" name="Picture 2" descr="Agenda ilustración del vector. Ilustración de recordatorio - 101328553">
            <a:extLst>
              <a:ext uri="{FF2B5EF4-FFF2-40B4-BE49-F238E27FC236}">
                <a16:creationId xmlns:a16="http://schemas.microsoft.com/office/drawing/2014/main" id="{943F4D16-C34A-A422-AD3B-89E0F2CDE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7"/>
          <a:stretch/>
        </p:blipFill>
        <p:spPr bwMode="auto">
          <a:xfrm>
            <a:off x="7358575" y="1675984"/>
            <a:ext cx="3530650" cy="350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1381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8D3C055-3972-B9B4-AFBD-19111232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INTRODUCCIÓN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5D67B63-2281-5F14-D041-BB57ABDB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4" r="8804"/>
          <a:stretch/>
        </p:blipFill>
        <p:spPr bwMode="auto">
          <a:xfrm>
            <a:off x="838200" y="1582500"/>
            <a:ext cx="5161384" cy="4617628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a 3D haciendo una señal de: ilustración de stock 55684180 |  Shutterstock">
            <a:extLst>
              <a:ext uri="{FF2B5EF4-FFF2-40B4-BE49-F238E27FC236}">
                <a16:creationId xmlns:a16="http://schemas.microsoft.com/office/drawing/2014/main" id="{A8D9BC45-D483-311C-CADF-A4F278820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3"/>
          <a:stretch/>
        </p:blipFill>
        <p:spPr bwMode="auto">
          <a:xfrm>
            <a:off x="6916943" y="1949380"/>
            <a:ext cx="3358383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825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77B80CF-F5A6-6561-B5AB-EDC5AC2AF36F}"/>
              </a:ext>
            </a:extLst>
          </p:cNvPr>
          <p:cNvSpPr txBox="1">
            <a:spLocks/>
          </p:cNvSpPr>
          <p:nvPr/>
        </p:nvSpPr>
        <p:spPr>
          <a:xfrm>
            <a:off x="838200" y="7449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BASE DE DATOS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2AAC9A-72E5-41ED-CD35-F1E7B00D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431"/>
            <a:ext cx="5726733" cy="55215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9BBD53-E535-AD27-E7AE-2DB5B945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113"/>
            <a:ext cx="5726733" cy="55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0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8A3163F-87C4-4B28-43F1-7B08A324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" y="1712197"/>
            <a:ext cx="2162175" cy="2162175"/>
          </a:xfrm>
          <a:prstGeom prst="rect">
            <a:avLst/>
          </a:prstGeom>
        </p:spPr>
      </p:pic>
      <p:pic>
        <p:nvPicPr>
          <p:cNvPr id="7" name="Imagen 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424EA65-8AE9-9085-2D9F-367C9962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44" y="1712196"/>
            <a:ext cx="2162175" cy="2162175"/>
          </a:xfrm>
          <a:prstGeom prst="rect">
            <a:avLst/>
          </a:prstGeom>
        </p:spPr>
      </p:pic>
      <p:pic>
        <p:nvPicPr>
          <p:cNvPr id="9" name="Imagen 8" descr="Imagen que contiene playa&#10;&#10;Descripción generada automáticamente">
            <a:extLst>
              <a:ext uri="{FF2B5EF4-FFF2-40B4-BE49-F238E27FC236}">
                <a16:creationId xmlns:a16="http://schemas.microsoft.com/office/drawing/2014/main" id="{5F03EBFE-DC57-2CC1-FC70-28914BF2B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3" y="3944709"/>
            <a:ext cx="2162175" cy="2162175"/>
          </a:xfrm>
          <a:prstGeom prst="rect">
            <a:avLst/>
          </a:prstGeom>
        </p:spPr>
      </p:pic>
      <p:pic>
        <p:nvPicPr>
          <p:cNvPr id="11" name="Imagen 10" descr="Imagen en blanco y negro&#10;&#10;Descripción generada automáticamente">
            <a:extLst>
              <a:ext uri="{FF2B5EF4-FFF2-40B4-BE49-F238E27FC236}">
                <a16:creationId xmlns:a16="http://schemas.microsoft.com/office/drawing/2014/main" id="{34100D30-EE1D-4467-847F-7E56B4E03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43" y="3944709"/>
            <a:ext cx="2162175" cy="2162175"/>
          </a:xfrm>
          <a:prstGeom prst="rect">
            <a:avLst/>
          </a:prstGeom>
        </p:spPr>
      </p:pic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C0CB436-C0DD-A716-4DD4-295269602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54" y="528441"/>
            <a:ext cx="2162175" cy="2162175"/>
          </a:xfrm>
          <a:prstGeom prst="rect">
            <a:avLst/>
          </a:prstGeom>
        </p:spPr>
      </p:pic>
      <p:pic>
        <p:nvPicPr>
          <p:cNvPr id="15" name="Imagen 1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DBAFF6D-049D-433E-B9CB-71D366BC7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84" y="528441"/>
            <a:ext cx="2162175" cy="2162175"/>
          </a:xfrm>
          <a:prstGeom prst="rect">
            <a:avLst/>
          </a:prstGeom>
        </p:spPr>
      </p:pic>
      <p:pic>
        <p:nvPicPr>
          <p:cNvPr id="17" name="Imagen 16" descr="Imagen en blanco y negro de una roca&#10;&#10;Descripción generada automáticamente con confianza media">
            <a:extLst>
              <a:ext uri="{FF2B5EF4-FFF2-40B4-BE49-F238E27FC236}">
                <a16:creationId xmlns:a16="http://schemas.microsoft.com/office/drawing/2014/main" id="{2EE4C563-9093-F047-9E92-22D0C52740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55" y="2777119"/>
            <a:ext cx="2162175" cy="2162175"/>
          </a:xfrm>
          <a:prstGeom prst="rect">
            <a:avLst/>
          </a:prstGeom>
        </p:spPr>
      </p:pic>
      <p:pic>
        <p:nvPicPr>
          <p:cNvPr id="19" name="Imagen 1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899B643-7667-5C08-8D6B-7A339059BD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84" y="2777120"/>
            <a:ext cx="2162175" cy="2162175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D31CD179-C60F-2103-CC61-7A76414D5B9E}"/>
              </a:ext>
            </a:extLst>
          </p:cNvPr>
          <p:cNvSpPr txBox="1">
            <a:spLocks/>
          </p:cNvSpPr>
          <p:nvPr/>
        </p:nvSpPr>
        <p:spPr>
          <a:xfrm>
            <a:off x="1321488" y="834501"/>
            <a:ext cx="3133531" cy="5616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latin typeface="+mn-lt"/>
                <a:ea typeface="+mn-ea"/>
                <a:cs typeface="+mn-cs"/>
              </a:rPr>
              <a:t>SIN GRIETAS = 1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7CE2091D-C509-D9C3-25C0-2A9E186A3CF1}"/>
              </a:ext>
            </a:extLst>
          </p:cNvPr>
          <p:cNvSpPr txBox="1">
            <a:spLocks/>
          </p:cNvSpPr>
          <p:nvPr/>
        </p:nvSpPr>
        <p:spPr>
          <a:xfrm>
            <a:off x="7218615" y="5025797"/>
            <a:ext cx="3133531" cy="5616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latin typeface="+mn-lt"/>
                <a:ea typeface="+mn-ea"/>
                <a:cs typeface="+mn-cs"/>
              </a:rPr>
              <a:t>CON GRIETAS = 0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3C60209-3F4D-DC3C-A777-CA6AB4353B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6219" y="6247717"/>
            <a:ext cx="8106808" cy="3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24641-96DB-9779-C1D5-97355565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OBTENIENDO VALIDACIÓN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5E45BF7C-88BE-9A9C-158D-3644FE7D1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1095" y="1866721"/>
            <a:ext cx="9098239" cy="4418523"/>
          </a:xfrm>
        </p:spPr>
      </p:pic>
    </p:spTree>
    <p:extLst>
      <p:ext uri="{BB962C8B-B14F-4D97-AF65-F5344CB8AC3E}">
        <p14:creationId xmlns:p14="http://schemas.microsoft.com/office/powerpoint/2010/main" val="3520653846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D992-5E2E-5195-7AA9-0BEC03EF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5" y="411779"/>
            <a:ext cx="11821885" cy="1325563"/>
          </a:xfrm>
        </p:spPr>
        <p:txBody>
          <a:bodyPr/>
          <a:lstStyle/>
          <a:p>
            <a:pPr algn="ctr"/>
            <a:r>
              <a:rPr lang="es-CO" dirty="0"/>
              <a:t>Estructura del Modelo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F703714-FDCF-C1DE-4624-1EACA58DD1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40593" y="1324826"/>
            <a:ext cx="5476352" cy="5340200"/>
          </a:xfrm>
        </p:spPr>
      </p:pic>
    </p:spTree>
    <p:extLst>
      <p:ext uri="{BB962C8B-B14F-4D97-AF65-F5344CB8AC3E}">
        <p14:creationId xmlns:p14="http://schemas.microsoft.com/office/powerpoint/2010/main" val="388366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772</Words>
  <Application>Microsoft Office PowerPoint</Application>
  <PresentationFormat>Panorámica</PresentationFormat>
  <Paragraphs>78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Lato</vt:lpstr>
      <vt:lpstr>Söhne</vt:lpstr>
      <vt:lpstr>source-serif-pro</vt:lpstr>
      <vt:lpstr>Tema de Office</vt:lpstr>
      <vt:lpstr>Presentación de PowerPoint</vt:lpstr>
      <vt:lpstr>Desarrollo de un Sistema de Clasificación Automática para la Detección de Grietas en Concreto mediante Técnicas de Visión por Computadora e Inteligencia Artificial</vt:lpstr>
      <vt:lpstr>CONTEXTO</vt:lpstr>
      <vt:lpstr>AGENDA</vt:lpstr>
      <vt:lpstr>INTRODUCCIÓN</vt:lpstr>
      <vt:lpstr>Presentación de PowerPoint</vt:lpstr>
      <vt:lpstr>Presentación de PowerPoint</vt:lpstr>
      <vt:lpstr>OBTENIENDO VALIDACIÓN</vt:lpstr>
      <vt:lpstr>Estructura del Modelo</vt:lpstr>
      <vt:lpstr>MODELO IMPLEMENTADO </vt:lpstr>
      <vt:lpstr>ENTRENAMIENTO DEL MODELO SELECCIONADO</vt:lpstr>
      <vt:lpstr>ENTRENAMIENTO DEL MODELO SELECCIONADO</vt:lpstr>
      <vt:lpstr>Entrenamiento</vt:lpstr>
      <vt:lpstr>Clasificador por etapas</vt:lpstr>
      <vt:lpstr>  Cascada atencional   Ventana de 24x24</vt:lpstr>
      <vt:lpstr>Diagrama </vt:lpstr>
      <vt:lpstr>Cascada</vt:lpstr>
      <vt:lpstr>Presentación de PowerPoint</vt:lpstr>
      <vt:lpstr>Histograma orientado a gradientes(HOG)</vt:lpstr>
      <vt:lpstr>Reconocimiento y validación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Milé MuñozClaros</dc:creator>
  <cp:lastModifiedBy>Daniel Francisco Calderon Lebro</cp:lastModifiedBy>
  <cp:revision>21</cp:revision>
  <dcterms:created xsi:type="dcterms:W3CDTF">2024-02-20T19:43:22Z</dcterms:created>
  <dcterms:modified xsi:type="dcterms:W3CDTF">2024-11-30T19:09:34Z</dcterms:modified>
</cp:coreProperties>
</file>